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1.svg" ContentType="image/svg+xml"/>
  <Override PartName="/ppt/media/image23.svg" ContentType="image/svg+xml"/>
  <Override PartName="/ppt/media/image25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Fraunces Extra Bold" pitchFamily="34" charset="0"/>
      <p:regular r:id="rId17"/>
    </p:embeddedFont>
    <p:embeddedFont>
      <p:font typeface="Fraunces Extra Bold" pitchFamily="34" charset="-122"/>
      <p:regular r:id="rId18"/>
    </p:embeddedFont>
    <p:embeddedFont>
      <p:font typeface="Fraunces Extra Bold" pitchFamily="34" charset="-120"/>
      <p:regular r:id="rId19"/>
    </p:embeddedFont>
    <p:embeddedFont>
      <p:font typeface="Nobile" panose="02000503050000020004" pitchFamily="34" charset="0"/>
      <p:bold r:id="rId20"/>
    </p:embeddedFont>
    <p:embeddedFont>
      <p:font typeface="Nobile" panose="02000503050000020004" pitchFamily="34" charset="-122"/>
      <p:bold r:id="rId21"/>
    </p:embeddedFont>
    <p:embeddedFont>
      <p:font typeface="Nobile" panose="02000503050000020004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25.sv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1794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AgroDetect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668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Explainable Plant Disease Intelligence Platform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6524"/>
            <a:ext cx="4747379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Architecture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623661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Unified, modular stack designed for scale and explainability: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241715"/>
            <a:ext cx="7556421" cy="16894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Edge: MobileNetV2 quantized model for offline diagnosis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Cloud: FastAPI inference + GradCAM generation, async workers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Storage &amp; Analytics: Object store, time-series DB, export APIs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Interfaces: Mobile app, web dashboard, researcher API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186363"/>
            <a:ext cx="7556421" cy="1326713"/>
          </a:xfrm>
          <a:prstGeom prst="roundRect">
            <a:avLst>
              <a:gd name="adj" fmla="val 15387"/>
            </a:avLst>
          </a:prstGeom>
          <a:solidFill>
            <a:srgbClr val="CCE6D1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515213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5469850"/>
            <a:ext cx="659249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Next steps: field trials, dataset expansion to local crop varieties, partnerships with extension services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7905"/>
            <a:ext cx="4536519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Statement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245043"/>
            <a:ext cx="3664744" cy="2749987"/>
          </a:xfrm>
          <a:prstGeom prst="roundRect">
            <a:avLst>
              <a:gd name="adj" fmla="val 7424"/>
            </a:avLst>
          </a:prstGeom>
          <a:solidFill>
            <a:srgbClr val="E8F3E8"/>
          </a:solidFill>
        </p:spPr>
      </p:sp>
      <p:sp>
        <p:nvSpPr>
          <p:cNvPr id="5" name="Text 2"/>
          <p:cNvSpPr/>
          <p:nvPr/>
        </p:nvSpPr>
        <p:spPr>
          <a:xfrm>
            <a:off x="1020604" y="2471857"/>
            <a:ext cx="3211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Crop loss &amp; uncertainty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16605"/>
            <a:ext cx="3211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Plant diseases reduce yields; early detection is inconsistent and expertise scarce in rural areas.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245043"/>
            <a:ext cx="3664863" cy="2749987"/>
          </a:xfrm>
          <a:prstGeom prst="roundRect">
            <a:avLst>
              <a:gd name="adj" fmla="val 7424"/>
            </a:avLst>
          </a:prstGeom>
          <a:solidFill>
            <a:srgbClr val="E8F3E8"/>
          </a:solidFill>
        </p:spPr>
      </p:sp>
      <p:sp>
        <p:nvSpPr>
          <p:cNvPr id="8" name="Text 5"/>
          <p:cNvSpPr/>
          <p:nvPr/>
        </p:nvSpPr>
        <p:spPr>
          <a:xfrm>
            <a:off x="4912162" y="24718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Opaque AI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2962275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Existing classifiers provide labels without explanation—farmers and agronomists need trustable rationale.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1843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</p:spPr>
      </p:sp>
      <p:sp>
        <p:nvSpPr>
          <p:cNvPr id="11" name="Text 8"/>
          <p:cNvSpPr/>
          <p:nvPr/>
        </p:nvSpPr>
        <p:spPr>
          <a:xfrm>
            <a:off x="1020604" y="54486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Edge constraints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939076"/>
            <a:ext cx="710279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Mobile inference must be lightweight, offline-capable, and robust to real-world photos.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7109"/>
            <a:ext cx="4536519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494246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Deliver an explainable, mobile-first AI assistant that detects plant disease, quantifies severity, and provides trustworthy visual explanations — empowering farmers, researchers and extension workers.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201007"/>
            <a:ext cx="1606391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3898" y="5331023"/>
            <a:ext cx="181451" cy="181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6075" y="5276612"/>
            <a:ext cx="1046798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8951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AGRI-FIRST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7999928" y="5201007"/>
            <a:ext cx="1804154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3637" y="5331023"/>
            <a:ext cx="181451" cy="181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5814" y="5276612"/>
            <a:ext cx="1244560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8951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EXPLAINABLE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9917430" y="5208627"/>
            <a:ext cx="1543883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3518" y="5331023"/>
            <a:ext cx="181451" cy="1814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325695" y="5276612"/>
            <a:ext cx="999530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REAL-TIME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0522"/>
            <a:ext cx="4536519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Solution Overview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91126"/>
            <a:ext cx="1205984" cy="15074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291126"/>
            <a:ext cx="266914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On-device Detection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4135874"/>
            <a:ext cx="2669143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Fast MobileNetV2 transfer-learned model for offline inference with </a:t>
            </a:r>
            <a:r>
              <a:rPr lang="en-US" sz="17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95%+</a:t>
            </a: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realistic accuracy (validation).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291126"/>
            <a:ext cx="1205984" cy="1507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291126"/>
            <a:ext cx="266914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Explainability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3781544"/>
            <a:ext cx="2669143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GradCAM visual explanations for each prediction — actionable regions and feature-level rationale for experts.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291126"/>
            <a:ext cx="1205984" cy="1507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291126"/>
            <a:ext cx="266914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Operational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4135874"/>
            <a:ext cx="2669143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Cloud pipeline, severity scoring, trend alerts and CSV exports for agronomists and extension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351" y="1764983"/>
            <a:ext cx="8420100" cy="46995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07034" y="1407676"/>
            <a:ext cx="4318397" cy="956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— PlantVillage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9607034" y="2525911"/>
            <a:ext cx="4318397" cy="8465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Primary dataset: PlantVillage (curated). Augmented with field photos collected during prototyping.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607034" y="3517702"/>
            <a:ext cx="4318397" cy="1805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~54,000 labelled images across 38 disease classes and healthy leaves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Data augmentation: rotations, colour jitter, random crops to mimic field conditions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Validation split: stratified by crop and condition to avoid class leakage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9607034" y="5505212"/>
            <a:ext cx="4318397" cy="1296591"/>
          </a:xfrm>
          <a:prstGeom prst="roundRect">
            <a:avLst>
              <a:gd name="adj" fmla="val 13285"/>
            </a:avLst>
          </a:prstGeom>
          <a:solidFill>
            <a:srgbClr val="CCE6D1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368" y="5767268"/>
            <a:ext cx="239197" cy="1913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28898" y="5714405"/>
            <a:ext cx="3505200" cy="8465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Bias mitigation: balanced sampling and targeted field data added for underrepresented crops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1994"/>
            <a:ext cx="5123378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Model Architecture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47913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MobileNetV2 backbone (pretrained) + custom classification head. Fine-tuned on PlantVillage with class-balanced focal loss and mixed-precision training.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60087"/>
            <a:ext cx="13042821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</p:spPr>
      </p:sp>
      <p:sp>
        <p:nvSpPr>
          <p:cNvPr id="6" name="Shape 3"/>
          <p:cNvSpPr/>
          <p:nvPr/>
        </p:nvSpPr>
        <p:spPr>
          <a:xfrm>
            <a:off x="793790" y="5460087"/>
            <a:ext cx="4347567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</p:spPr>
      </p:sp>
      <p:sp>
        <p:nvSpPr>
          <p:cNvPr id="7" name="Text 4"/>
          <p:cNvSpPr/>
          <p:nvPr/>
        </p:nvSpPr>
        <p:spPr>
          <a:xfrm>
            <a:off x="1020604" y="56869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Edge-friendly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6177320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~4 MB quantized model, latency &lt;100ms on mid-tier Android.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41357" y="5460087"/>
            <a:ext cx="4347567" cy="2032754"/>
          </a:xfrm>
          <a:prstGeom prst="rect">
            <a:avLst/>
          </a:prstGeom>
          <a:solidFill>
            <a:srgbClr val="E8F3E8"/>
          </a:solidFill>
        </p:spPr>
      </p:sp>
      <p:sp>
        <p:nvSpPr>
          <p:cNvPr id="10" name="Shape 7"/>
          <p:cNvSpPr/>
          <p:nvPr/>
        </p:nvSpPr>
        <p:spPr>
          <a:xfrm>
            <a:off x="5141357" y="5460087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CED9CE"/>
          </a:solidFill>
        </p:spPr>
      </p:sp>
      <p:sp>
        <p:nvSpPr>
          <p:cNvPr id="11" name="Text 8"/>
          <p:cNvSpPr/>
          <p:nvPr/>
        </p:nvSpPr>
        <p:spPr>
          <a:xfrm>
            <a:off x="5368171" y="56869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Robust training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368171" y="6177320"/>
            <a:ext cx="389393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Augmentation, adversarial examples, and image quality filtering.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488924" y="5460087"/>
            <a:ext cx="4347567" cy="2032754"/>
          </a:xfrm>
          <a:prstGeom prst="rect">
            <a:avLst/>
          </a:prstGeom>
          <a:solidFill>
            <a:srgbClr val="E8F3E8"/>
          </a:solidFill>
        </p:spPr>
      </p:sp>
      <p:sp>
        <p:nvSpPr>
          <p:cNvPr id="14" name="Shape 11"/>
          <p:cNvSpPr/>
          <p:nvPr/>
        </p:nvSpPr>
        <p:spPr>
          <a:xfrm>
            <a:off x="9488924" y="5460087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CED9CE"/>
          </a:solidFill>
        </p:spPr>
      </p:sp>
      <p:sp>
        <p:nvSpPr>
          <p:cNvPr id="15" name="Text 12"/>
          <p:cNvSpPr/>
          <p:nvPr/>
        </p:nvSpPr>
        <p:spPr>
          <a:xfrm>
            <a:off x="9715738" y="56869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Metrics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715738" y="6177320"/>
            <a:ext cx="389393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Top-1 accuracy: 94.6%; F1-score: 0.92 across major crops (validation).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023" y="1785818"/>
            <a:ext cx="8345567" cy="46579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2752" y="890707"/>
            <a:ext cx="4251127" cy="10770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Explainable AI — GradCAM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9632752" y="2172295"/>
            <a:ext cx="4251127" cy="672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We generate GradCAM maps for each inference to: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9632752" y="3028712"/>
            <a:ext cx="4251127" cy="2159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Highlight image regions driving predictions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Enable expert verification and model debugging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Support severity localisation for targeted interventions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9632752" y="5418653"/>
            <a:ext cx="4251127" cy="1894642"/>
          </a:xfrm>
          <a:prstGeom prst="roundRect">
            <a:avLst>
              <a:gd name="adj" fmla="val 10235"/>
            </a:avLst>
          </a:prstGeom>
          <a:solidFill>
            <a:srgbClr val="CCE6D1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136" y="5727978"/>
            <a:ext cx="269319" cy="215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32839" y="5677019"/>
            <a:ext cx="3335655" cy="1344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GradCAM outputs are bundled with prediction metadata in the response payload for transparency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5354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 Intelligence — FastAPI Pipeline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49710" y="2399467"/>
            <a:ext cx="2390775" cy="60960"/>
          </a:xfrm>
          <a:prstGeom prst="rect">
            <a:avLst/>
          </a:prstGeom>
          <a:solidFill>
            <a:srgbClr val="438951"/>
          </a:solidFill>
        </p:spPr>
      </p:sp>
      <p:sp>
        <p:nvSpPr>
          <p:cNvPr id="5" name="Text 2"/>
          <p:cNvSpPr/>
          <p:nvPr/>
        </p:nvSpPr>
        <p:spPr>
          <a:xfrm>
            <a:off x="6280190" y="2687241"/>
            <a:ext cx="23298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Ingestion &amp; Preprocess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31989"/>
            <a:ext cx="232981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Image validation, normalization and augmentation for uncertain uploads.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63013" y="2399467"/>
            <a:ext cx="2390775" cy="60960"/>
          </a:xfrm>
          <a:prstGeom prst="rect">
            <a:avLst/>
          </a:prstGeom>
          <a:solidFill>
            <a:srgbClr val="438951"/>
          </a:solidFill>
        </p:spPr>
      </p:sp>
      <p:sp>
        <p:nvSpPr>
          <p:cNvPr id="8" name="Text 5"/>
          <p:cNvSpPr/>
          <p:nvPr/>
        </p:nvSpPr>
        <p:spPr>
          <a:xfrm>
            <a:off x="8893493" y="2687241"/>
            <a:ext cx="23298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Inference Service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531989"/>
            <a:ext cx="2329815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Containerised FastAPI microservice serving quantized model + GradCAM generator.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76315" y="2399467"/>
            <a:ext cx="2390775" cy="60960"/>
          </a:xfrm>
          <a:prstGeom prst="rect">
            <a:avLst/>
          </a:prstGeom>
          <a:solidFill>
            <a:srgbClr val="438951"/>
          </a:solidFill>
        </p:spPr>
      </p:sp>
      <p:sp>
        <p:nvSpPr>
          <p:cNvPr id="11" name="Text 8"/>
          <p:cNvSpPr/>
          <p:nvPr/>
        </p:nvSpPr>
        <p:spPr>
          <a:xfrm>
            <a:off x="11506795" y="2687241"/>
            <a:ext cx="23298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Async Tasks &amp; Storage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531989"/>
            <a:ext cx="2329815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Redis queue for heavy tasks, S3-compatible storage for images &amp; explanations.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49710" y="5800130"/>
            <a:ext cx="7617381" cy="60960"/>
          </a:xfrm>
          <a:prstGeom prst="rect">
            <a:avLst/>
          </a:prstGeom>
          <a:solidFill>
            <a:srgbClr val="438951"/>
          </a:solidFill>
        </p:spPr>
      </p:sp>
      <p:sp>
        <p:nvSpPr>
          <p:cNvPr id="14" name="Text 11"/>
          <p:cNvSpPr/>
          <p:nvPr/>
        </p:nvSpPr>
        <p:spPr>
          <a:xfrm>
            <a:off x="6280190" y="608790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APIs &amp; Security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578322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JWT auth, rate limits, and role-based access for researchers and farmers.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728" y="923211"/>
            <a:ext cx="4963954" cy="489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Severity Analysis System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84728" y="1665446"/>
            <a:ext cx="7774543" cy="874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Automated lesion localisation + area estimation to compute a severity score (0–100%). Scores feed dashboards and trigger alerts for thresholds set by agronomists.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728" y="2729627"/>
            <a:ext cx="391239" cy="3912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4728" y="3331845"/>
            <a:ext cx="2445782" cy="305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Quantitative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4728" y="3738682"/>
            <a:ext cx="7774543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Pixel-based lesion area → normalised severity index for each crop.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728" y="4367689"/>
            <a:ext cx="391239" cy="3912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4728" y="4969907"/>
            <a:ext cx="2445782" cy="305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Alerting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684728" y="5376743"/>
            <a:ext cx="7774543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Threshold-based notifications (SMS/email) for rapid response.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728" y="6005751"/>
            <a:ext cx="391239" cy="39123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4728" y="6607969"/>
            <a:ext cx="2445782" cy="305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Trend Analytics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84728" y="7014805"/>
            <a:ext cx="7774543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Temporal severity tracking to detect outbreaks and measure treatment effect.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3439</Words>
  <Application>WPS Presentation</Application>
  <PresentationFormat>On-screen Show (16:9)</PresentationFormat>
  <Paragraphs>123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Fraunces Extra Bold</vt:lpstr>
      <vt:lpstr>Fraunces Extra Bold</vt:lpstr>
      <vt:lpstr>Fraunces Extra Bold</vt:lpstr>
      <vt:lpstr>Nobile</vt:lpstr>
      <vt:lpstr>Nobile</vt:lpstr>
      <vt:lpstr>Nobile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Sharan kumar Goud</cp:lastModifiedBy>
  <cp:revision>2</cp:revision>
  <dcterms:created xsi:type="dcterms:W3CDTF">2026-02-19T04:27:00Z</dcterms:created>
  <dcterms:modified xsi:type="dcterms:W3CDTF">2026-02-19T04:38:59Z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0F3C0D71D2C74BD39F2B239768F775A7_12</vt:lpwstr>
  </property>
  <property fmtid="{D5CDD505-2E9C-101B-9397-08002B2CF9AE}" pid="3" name="KSOProductBuildVer">
    <vt:lpwstr>1033-12.2.0.23196</vt:lpwstr>
  </property>
</Properties>
</file>